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6B80"/>
    <a:srgbClr val="32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41" d="100"/>
          <a:sy n="41" d="100"/>
        </p:scale>
        <p:origin x="124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9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66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0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7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="1">
                <a:solidFill>
                  <a:srgbClr val="329BD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196B80"/>
                </a:solidFill>
              </a:defRPr>
            </a:lvl1pPr>
            <a:lvl2pPr>
              <a:defRPr>
                <a:solidFill>
                  <a:srgbClr val="196B80"/>
                </a:solidFill>
              </a:defRPr>
            </a:lvl2pPr>
            <a:lvl3pPr>
              <a:defRPr>
                <a:solidFill>
                  <a:srgbClr val="196B80"/>
                </a:solidFill>
              </a:defRPr>
            </a:lvl3pPr>
            <a:lvl4pPr>
              <a:defRPr>
                <a:solidFill>
                  <a:srgbClr val="196B80"/>
                </a:solidFill>
              </a:defRPr>
            </a:lvl4pPr>
            <a:lvl5pPr>
              <a:defRPr>
                <a:solidFill>
                  <a:srgbClr val="196B8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E41378-615A-4142-8CE3-3FD0DB37FCA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728723" y="5877113"/>
            <a:ext cx="2216979" cy="8471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9D39E3-3FB5-46AE-9654-EC3EE561E54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0" y="0"/>
            <a:ext cx="9144000" cy="212942"/>
          </a:xfrm>
          <a:prstGeom prst="rect">
            <a:avLst/>
          </a:prstGeom>
          <a:solidFill>
            <a:srgbClr val="196B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8903D6-CA63-4BB7-895D-B80DFA844A3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0" y="206679"/>
            <a:ext cx="9144000" cy="93946"/>
          </a:xfrm>
          <a:prstGeom prst="rect">
            <a:avLst/>
          </a:prstGeom>
          <a:solidFill>
            <a:srgbClr val="32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1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5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2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8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0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6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187E0-217A-44AE-AED5-BEECAB2192AD}" type="datetimeFigureOut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2D347-F66E-4F88-A94A-8B84261CB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image" Target="../media/image2.gif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image" Target="../media/image1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2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3.gif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hidden="1">
            <a:extLst>
              <a:ext uri="{FF2B5EF4-FFF2-40B4-BE49-F238E27FC236}">
                <a16:creationId xmlns:a16="http://schemas.microsoft.com/office/drawing/2014/main" id="{D159180A-6DC0-4483-9B70-EFCFA04C4FE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56" r="54854" b="4285"/>
          <a:stretch/>
        </p:blipFill>
        <p:spPr>
          <a:xfrm>
            <a:off x="969667" y="2944810"/>
            <a:ext cx="3470515" cy="11855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51B199C-C619-48DC-975F-A25031A021D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469321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32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Reimbursement Policies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FE09BD-CC96-4CFD-A5E6-36BBE9050AB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786752" y="1963696"/>
            <a:ext cx="6399740" cy="739870"/>
            <a:chOff x="1786752" y="1963696"/>
            <a:chExt cx="6399740" cy="739870"/>
          </a:xfrm>
        </p:grpSpPr>
        <p:sp>
          <p:nvSpPr>
            <p:cNvPr id="27" name="Parallelogram 26">
              <a:extLst>
                <a:ext uri="{FF2B5EF4-FFF2-40B4-BE49-F238E27FC236}">
                  <a16:creationId xmlns:a16="http://schemas.microsoft.com/office/drawing/2014/main" id="{DC53E520-F6EB-45C2-85BF-FF496E234C47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rot="2338160">
              <a:off x="2377588" y="2481649"/>
              <a:ext cx="1040866" cy="221917"/>
            </a:xfrm>
            <a:prstGeom prst="parallelogram">
              <a:avLst>
                <a:gd name="adj" fmla="val 125167"/>
              </a:avLst>
            </a:prstGeom>
            <a:solidFill>
              <a:srgbClr val="196B8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9EA80CA-3BAF-4058-AD5F-2A984D41DB24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 rot="19261840" flipH="1">
              <a:off x="1786752" y="2481649"/>
              <a:ext cx="1040866" cy="221917"/>
            </a:xfrm>
            <a:prstGeom prst="parallelogram">
              <a:avLst>
                <a:gd name="adj" fmla="val 125167"/>
              </a:avLst>
            </a:prstGeom>
            <a:solidFill>
              <a:srgbClr val="329BD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arallelogram 27">
              <a:extLst>
                <a:ext uri="{FF2B5EF4-FFF2-40B4-BE49-F238E27FC236}">
                  <a16:creationId xmlns:a16="http://schemas.microsoft.com/office/drawing/2014/main" id="{E81296C8-C873-4D9D-A8F9-4BC58569BBF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 rot="2338160" flipH="1" flipV="1">
              <a:off x="4240970" y="2222695"/>
              <a:ext cx="1864375" cy="221917"/>
            </a:xfrm>
            <a:prstGeom prst="parallelogram">
              <a:avLst>
                <a:gd name="adj" fmla="val 125167"/>
              </a:avLst>
            </a:prstGeom>
            <a:solidFill>
              <a:srgbClr val="196B8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BB06FD18-5A3C-472F-806C-05BBA0A5CA68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 rot="19261840" flipH="1">
              <a:off x="2984446" y="2222695"/>
              <a:ext cx="1864375" cy="221917"/>
            </a:xfrm>
            <a:prstGeom prst="parallelogram">
              <a:avLst>
                <a:gd name="adj" fmla="val 125167"/>
              </a:avLst>
            </a:prstGeom>
            <a:solidFill>
              <a:srgbClr val="329BD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Parallelogram 25">
              <a:extLst>
                <a:ext uri="{FF2B5EF4-FFF2-40B4-BE49-F238E27FC236}">
                  <a16:creationId xmlns:a16="http://schemas.microsoft.com/office/drawing/2014/main" id="{ADE04103-4F21-437B-AFF9-09C90DFBDB57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 rot="19261840" flipH="1">
              <a:off x="5498466" y="1963696"/>
              <a:ext cx="2688026" cy="221917"/>
            </a:xfrm>
            <a:prstGeom prst="parallelogram">
              <a:avLst>
                <a:gd name="adj" fmla="val 125167"/>
              </a:avLst>
            </a:prstGeom>
            <a:solidFill>
              <a:srgbClr val="329BD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0A1F1B3-C546-4E2B-9067-3494568B87F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1777" r="-2" b="-18311"/>
          <a:stretch/>
        </p:blipFill>
        <p:spPr>
          <a:xfrm>
            <a:off x="728366" y="2884170"/>
            <a:ext cx="7687265" cy="19545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989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D12137-693C-4A35-AB2F-AF93CFF75F20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RQM Travel Reimbursement Policies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D5012A9-113D-4C2A-931A-BCA47206861A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en-US" dirty="0"/>
              <a:t>Before the trip</a:t>
            </a:r>
          </a:p>
          <a:p>
            <a:r>
              <a:rPr lang="en-US" dirty="0"/>
              <a:t>During the trip</a:t>
            </a:r>
          </a:p>
          <a:p>
            <a:r>
              <a:rPr lang="en-US" dirty="0"/>
              <a:t>After the trip</a:t>
            </a:r>
          </a:p>
        </p:txBody>
      </p:sp>
    </p:spTree>
    <p:extLst>
      <p:ext uri="{BB962C8B-B14F-4D97-AF65-F5344CB8AC3E}">
        <p14:creationId xmlns:p14="http://schemas.microsoft.com/office/powerpoint/2010/main" val="3952477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D12137-693C-4A35-AB2F-AF93CFF75F2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Understanding Per Diem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609644-E5CA-40CE-BC73-C42D78A6F5E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4818"/>
            <a:ext cx="9115425" cy="381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9873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63CEE-2A9C-4FEA-B47D-7AE30432C4A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Hotels, Flights, and Rental Cars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649F433-4CEB-4532-B2A3-C4AEE2AB06E2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16851125"/>
              </p:ext>
            </p:extLst>
          </p:nvPr>
        </p:nvGraphicFramePr>
        <p:xfrm>
          <a:off x="628650" y="1825625"/>
          <a:ext cx="7778751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917">
                  <a:extLst>
                    <a:ext uri="{9D8B030D-6E8A-4147-A177-3AD203B41FA5}">
                      <a16:colId xmlns:a16="http://schemas.microsoft.com/office/drawing/2014/main" val="4072873698"/>
                    </a:ext>
                  </a:extLst>
                </a:gridCol>
                <a:gridCol w="2592917">
                  <a:extLst>
                    <a:ext uri="{9D8B030D-6E8A-4147-A177-3AD203B41FA5}">
                      <a16:colId xmlns:a16="http://schemas.microsoft.com/office/drawing/2014/main" val="1553966813"/>
                    </a:ext>
                  </a:extLst>
                </a:gridCol>
                <a:gridCol w="2592917">
                  <a:extLst>
                    <a:ext uri="{9D8B030D-6E8A-4147-A177-3AD203B41FA5}">
                      <a16:colId xmlns:a16="http://schemas.microsoft.com/office/drawing/2014/main" val="4103520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Hotels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Rental Cars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470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 GSA website provides the maximum allowed rate for hotels in your primary destination area, which is the maximum amount reimbursable.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RQM expects that you will be a good steward of corporate funds and seek the best airfare possible. Business Class, First Class, or premium seats are not reimbursable.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Please rent through, A1Rental, and reference RQM’s contract number. You will be reimbursed for a compact car, unless a larger vehicle is approved in advance.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15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709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63CEE-2A9C-4FEA-B47D-7AE30432C4A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Incidental Expenses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649F433-4CEB-4532-B2A3-C4AEE2AB06E2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4269845"/>
              </p:ext>
            </p:extLst>
          </p:nvPr>
        </p:nvGraphicFramePr>
        <p:xfrm>
          <a:off x="628650" y="1825625"/>
          <a:ext cx="7778751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917">
                  <a:extLst>
                    <a:ext uri="{9D8B030D-6E8A-4147-A177-3AD203B41FA5}">
                      <a16:colId xmlns:a16="http://schemas.microsoft.com/office/drawing/2014/main" val="4072873698"/>
                    </a:ext>
                  </a:extLst>
                </a:gridCol>
                <a:gridCol w="2592917">
                  <a:extLst>
                    <a:ext uri="{9D8B030D-6E8A-4147-A177-3AD203B41FA5}">
                      <a16:colId xmlns:a16="http://schemas.microsoft.com/office/drawing/2014/main" val="1553966813"/>
                    </a:ext>
                  </a:extLst>
                </a:gridCol>
                <a:gridCol w="2592917">
                  <a:extLst>
                    <a:ext uri="{9D8B030D-6E8A-4147-A177-3AD203B41FA5}">
                      <a16:colId xmlns:a16="http://schemas.microsoft.com/office/drawing/2014/main" val="41035209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Tipping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470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At your destination:</a:t>
                      </a:r>
                    </a:p>
                    <a:p>
                      <a:r>
                        <a:rPr lang="en-US" dirty="0"/>
                        <a:t>Parking is reimbursable at the hotel, conference center, etc.</a:t>
                      </a:r>
                    </a:p>
                    <a:p>
                      <a:r>
                        <a:rPr lang="en-US" b="1" dirty="0"/>
                        <a:t>At the airport:</a:t>
                      </a:r>
                    </a:p>
                    <a:p>
                      <a:r>
                        <a:rPr lang="en-US" dirty="0"/>
                        <a:t>You will be reimbursed for the economy parking rate. If you choose a different lot, you will be responsible for the difference.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On the plane:</a:t>
                      </a:r>
                    </a:p>
                    <a:p>
                      <a:r>
                        <a:rPr lang="en-US" dirty="0"/>
                        <a:t>Wi-fi access on the plane is only reimbursable with advanced approval.</a:t>
                      </a:r>
                    </a:p>
                    <a:p>
                      <a:r>
                        <a:rPr lang="en-US" b="1" dirty="0"/>
                        <a:t>At the hotel:</a:t>
                      </a:r>
                    </a:p>
                    <a:p>
                      <a:r>
                        <a:rPr lang="en-US" dirty="0"/>
                        <a:t>Hotel wi-fi is reimbursable for each business day.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Reasonable tipping is allowed for: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Taxi and shared ride drivers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Hotel bell desk staff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Restaurant wait staff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Shuttle bus drivers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Coat roam staff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150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8534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  <p:tag name="PRESENTER_DUMMYTAG" val="&lt;DummyForForceWrite&gt;&lt;/DummyForForceWrite&gt;"/>
  <p:tag name="HTML_SHAPEINFO" val="&lt;ThreeDShapeInfo&gt;&lt;uuid val=&quot;{9AB5A574-CB70-47C0-A1CD-A7E898A50D55}&quot;/&gt;&lt;isInvalidForFieldText val=&quot;0&quot;/&gt;&lt;Image&gt;&lt;filename val=&quot;C:\Users\William\AppData\Local\Temp\CP5004648383109Session\CPTrustFolder5004648383109\PPTImport5004649395578\data\asimages\{9AB5A574-CB70-47C0-A1CD-A7E898A50D55}_1.png&quot;/&gt;&lt;left val=&quot;0&quot;/&gt;&lt;top val=&quot;479&quot;/&gt;&lt;width val=&quot;961&quot;/&gt;&lt;height val=&quot;124&quot;/&gt;&lt;hasText val=&quot;1&quot;/&gt;&lt;/Image&gt;&lt;/ThreeDShape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96C27187-2FF3-489C-A9CD-8F620DBFF957}&quot;/&gt;&lt;isInvalidForFieldText val=&quot;0&quot;/&gt;&lt;Image&gt;&lt;filename val=&quot;C:\Users\User\AppData\Local\Temp\CP70632581759312Session\CPTrustFolder70632581759312\PPTImport70632584712703\data\asimages\{96C27187-2FF3-489C-A9CD-8F620DBFF957}.png&quot;/&gt;&lt;left val=&quot;75&quot;/&gt;&lt;top val=&quot;302&quot;/&gt;&lt;width val=&quot;808&quot;/&gt;&lt;height val=&quot;206&quot;/&gt;&lt;hasText val=&quot;1&quot;/&gt;&lt;/Image&gt;&lt;/ThreeDShapeInfo&gt;"/>
  <p:tag name="PRESENTER_DUMMYTAG" val="&lt;DummyForForceWrite&gt;&lt;/DummyForForceWrite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{FC854EFF-073D-4706-854D-AA3890F00450}&quot;/&gt;&lt;isInvalidForFieldText val=&quot;0&quot;/&gt;&lt;Image&gt;&lt;filename val=&quot;C:\Users\William\AppData\Local\Temp\CP5004648383109Session\CPTrustFolder5004648383109\PPTImport5004648755031\data\asimages\{FC854EFF-073D-4706-854D-AA3890F00450}_2.png&quot;/&gt;&lt;left val=&quot;39&quot;/&gt;&lt;top val=&quot;19&quot;/&gt;&lt;width val=&quot;855&quot;/&gt;&lt;height val=&quot;188&quot;/&gt;&lt;hasText val=&quot;1&quot;/&gt;&lt;/Image&gt;&lt;/ThreeDShapeInfo&gt;"/>
  <p:tag name="PRESENTER_SHAPETEXTINFO" val="&lt;ShapeTextInfo&gt;&lt;TableIndex row=&quot;-1&quot; col=&quot;-1&quot;&gt;&lt;linesCount val=&quot;2&quot;/&gt;&lt;lineCharCount val=&quot;25&quot;/&gt;&lt;lineCharCount val=&quot;8&quot;/&gt;&lt;/TableIndex&gt;&lt;/ShapeText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{4ACF7FD7-0145-46BD-AA2A-69DF8E067CB1}&quot;/&gt;&lt;isInvalidForFieldText val=&quot;0&quot;/&gt;&lt;Image&gt;&lt;filename val=&quot;C:\Users\William\AppData\Local\Temp\CP5004648383109Session\CPTrustFolder5004648383109\PPTImport5004648755031\data\asimages\{4ACF7FD7-0145-46BD-AA2A-69DF8E067CB1}_2.png&quot;/&gt;&lt;left val=&quot;54&quot;/&gt;&lt;top val=&quot;180&quot;/&gt;&lt;width val=&quot;840&quot;/&gt;&lt;height val=&quot;469&quot;/&gt;&lt;hasText val=&quot;1&quot;/&gt;&lt;/Image&gt;&lt;/ThreeDShapeInfo&gt;"/>
  <p:tag name="PRESENTER_SHAPETEXTINFO" val="&lt;ShapeTextInfo&gt;&lt;TableIndex row=&quot;-1&quot; col=&quot;-1&quot;&gt;&lt;linesCount val=&quot;3&quot;/&gt;&lt;lineCharCount val=&quot;16&quot;/&gt;&lt;lineCharCount val=&quot;16&quot;/&gt;&lt;lineCharCount val=&quot;14&quot;/&gt;&lt;/TableIndex&gt;&lt;/ShapeText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{54CE47B0-5795-47D3-A41F-2A16B5EF93B0}&quot;/&gt;&lt;isInvalidForFieldText val=&quot;0&quot;/&gt;&lt;Image&gt;&lt;filename val=&quot;C:\Users\William\AppData\Local\Temp\CP5004648383109Session\CPTrustFolder5004648383109\PPTImport5004648755031\data\asimages\{54CE47B0-5795-47D3-A41F-2A16B5EF93B0}_3.png&quot;/&gt;&lt;left val=&quot;39&quot;/&gt;&lt;top val=&quot;37&quot;/&gt;&lt;width val=&quot;855&quot;/&gt;&lt;height val=&quot;140&quot;/&gt;&lt;hasText val=&quot;1&quot;/&gt;&lt;/Image&gt;&lt;/ThreeDShapeInfo&gt;"/>
  <p:tag name="PRESENTER_SHAPETEXTINFO" val="&lt;ShapeTextInfo&gt;&lt;TableIndex row=&quot;-1&quot; col=&quot;-1&quot;&gt;&lt;linesCount val=&quot;1&quot;/&gt;&lt;lineCharCount val=&quot;22&quot;/&gt;&lt;/TableIndex&gt;&lt;/ShapeText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E1A9292F-B5D6-42D4-BC05-79F99B320395}&quot;/&gt;&lt;isInvalidForFieldText val=&quot;0&quot;/&gt;&lt;Image&gt;&lt;filename val=&quot;C:\Users\User\AppData\Local\Temp\CP70632581759312Session\CPTrustFolder70632581759312\PPTImport70632584019296\data\asimages\{E1A9292F-B5D6-42D4-BC05-79F99B320395}.png&quot;/&gt;&lt;left val=&quot;0&quot;/&gt;&lt;top val=&quot;186&quot;/&gt;&lt;width val=&quot;958&quot;/&gt;&lt;height val=&quot;401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{3C915E9F-E156-4721-A0A6-2BF9C0763B04}&quot;/&gt;&lt;isInvalidForFieldText val=&quot;0&quot;/&gt;&lt;Image&gt;&lt;filename val=&quot;C:\Users\William\AppData\Local\Temp\CP5004648383109Session\CPTrustFolder5004648383109\PPTImport5004648755031\data\asimages\{3C915E9F-E156-4721-A0A6-2BF9C0763B04}_4.png&quot;/&gt;&lt;left val=&quot;39&quot;/&gt;&lt;top val=&quot;37&quot;/&gt;&lt;width val=&quot;855&quot;/&gt;&lt;height val=&quot;140&quot;/&gt;&lt;hasText val=&quot;1&quot;/&gt;&lt;/Image&gt;&lt;/ThreeDShapeInfo&gt;"/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D786EAB-4F9D-47C5-9D1C-928ADDDD0C0B}&quot;/&gt;&lt;isInvalidForFieldText val=&quot;0&quot;/&gt;&lt;Image&gt;&lt;filename val=&quot;C:\Users\William\AppData\Local\Temp\CP5004648383109Session\CPTrustFolder5004648383109\PPTImport5004648755031\data\asimages\{6D786EAB-4F9D-47C5-9D1C-928ADDDD0C0B}_4.png&quot;/&gt;&lt;left val=&quot;64&quot;/&gt;&lt;top val=&quot;188&quot;/&gt;&lt;width val=&quot;821&quot;/&gt;&lt;height val=&quot;263&quot;/&gt;&lt;hasText val=&quot;1&quot;/&gt;&lt;/Image&gt;&lt;/ThreeDShapeInfo&gt;"/>
  <p:tag name="PRESENTER_SHAPETEXTINFO" val="&lt;ShapeTextInfo&gt;&lt;TableIndex row=&quot;1&quot; col=&quot;1&quot;&gt;&lt;linesCount val=&quot;1&quot;/&gt;&lt;lineCharCount val=&quot;6&quot;/&gt;&lt;/TableIndex&gt;&lt;TableIndex row=&quot;1&quot; col=&quot;2&quot;&gt;&lt;linesCount val=&quot;1&quot;/&gt;&lt;lineCharCount val=&quot;7&quot;/&gt;&lt;/TableIndex&gt;&lt;TableIndex row=&quot;1&quot; col=&quot;3&quot;&gt;&lt;linesCount val=&quot;1&quot;/&gt;&lt;lineCharCount val=&quot;11&quot;/&gt;&lt;/TableIndex&gt;&lt;TableIndex row=&quot;2&quot; col=&quot;1&quot;&gt;&lt;linesCount val=&quot;6&quot;/&gt;&lt;lineCharCount val=&quot;25&quot;/&gt;&lt;lineCharCount val=&quot;20&quot;/&gt;&lt;lineCharCount val=&quot;24&quot;/&gt;&lt;lineCharCount val=&quot;26&quot;/&gt;&lt;lineCharCount val=&quot;21&quot;/&gt;&lt;lineCharCount val=&quot;21&quot;/&gt;&lt;/TableIndex&gt;&lt;TableIndex row=&quot;2&quot; col=&quot;2&quot;&gt;&lt;linesCount val=&quot;7&quot;/&gt;&lt;lineCharCount val=&quot;21&quot;/&gt;&lt;lineCharCount val=&quot;26&quot;/&gt;&lt;lineCharCount val=&quot;25&quot;/&gt;&lt;lineCharCount val=&quot;27&quot;/&gt;&lt;lineCharCount val=&quot;29&quot;/&gt;&lt;lineCharCount val=&quot;25&quot;/&gt;&lt;lineCharCount val=&quot;14&quot;/&gt;&lt;/TableIndex&gt;&lt;TableIndex row=&quot;2&quot; col=&quot;3&quot;&gt;&lt;linesCount val=&quot;7&quot;/&gt;&lt;lineCharCount val=&quot;21&quot;/&gt;&lt;lineCharCount val=&quot;24&quot;/&gt;&lt;lineCharCount val=&quot;23&quot;/&gt;&lt;lineCharCount val=&quot;23&quot;/&gt;&lt;lineCharCount val=&quot;26&quot;/&gt;&lt;lineCharCount val=&quot;20&quot;/&gt;&lt;lineCharCount val=&quot;21&quot;/&gt;&lt;/TableIndex&gt;&lt;/ShapeText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SHAPEINFO" val="&lt;ThreeDShapeInfo&gt;&lt;uuid val=&quot;{13C7D737-6343-44A0-A7CD-3C086349C8F8}&quot;/&gt;&lt;isInvalidForFieldText val=&quot;0&quot;/&gt;&lt;Image&gt;&lt;filename val=&quot;C:\Users\William\AppData\Local\Temp\CP5004648383109Session\CPTrustFolder5004648383109\PPTImport5004648755031\data\asimages\{13C7D737-6343-44A0-A7CD-3C086349C8F8}_5.png&quot;/&gt;&lt;left val=&quot;39&quot;/&gt;&lt;top val=&quot;37&quot;/&gt;&lt;width val=&quot;855&quot;/&gt;&lt;height val=&quot;140&quot;/&gt;&lt;hasText val=&quot;1&quot;/&gt;&lt;/Image&gt;&lt;/ThreeDShapeInfo&gt;"/>
  <p:tag name="PRESENTER_SHAPETEXTINFO" val="&lt;ShapeTextInfo&gt;&lt;TableIndex row=&quot;-1&quot; col=&quot;-1&quot;&gt;&lt;linesCount val=&quot;1&quot;/&gt;&lt;lineCharCount val=&quot;19&quot;/&gt;&lt;/TableIndex&gt;&lt;/ShapeText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2C32157-FA78-4086-9E36-22B81FCD7EE9}&quot;/&gt;&lt;isInvalidForFieldText val=&quot;0&quot;/&gt;&lt;Image&gt;&lt;filename val=&quot;C:\Users\William\AppData\Local\Temp\CP5004648383109Session\CPTrustFolder5004648383109\PPTImport5004648755031\data\asimages\{72C32157-FA78-4086-9E36-22B81FCD7EE9}_5.png&quot;/&gt;&lt;left val=&quot;64&quot;/&gt;&lt;top val=&quot;188&quot;/&gt;&lt;width val=&quot;821&quot;/&gt;&lt;height val=&quot;378&quot;/&gt;&lt;hasText val=&quot;1&quot;/&gt;&lt;/Image&gt;&lt;/ThreeDShapeInfo&gt;"/>
  <p:tag name="PRESENTER_SHAPETEXTINFO" val="&lt;ShapeTextInfo&gt;&lt;TableIndex row=&quot;1&quot; col=&quot;1&quot;&gt;&lt;linesCount val=&quot;1&quot;/&gt;&lt;lineCharCount val=&quot;7&quot;/&gt;&lt;/TableIndex&gt;&lt;TableIndex row=&quot;1&quot; col=&quot;2&quot;&gt;&lt;linesCount val=&quot;1&quot;/&gt;&lt;lineCharCount val=&quot;8&quot;/&gt;&lt;/TableIndex&gt;&lt;TableIndex row=&quot;1&quot; col=&quot;3&quot;&gt;&lt;linesCount val=&quot;1&quot;/&gt;&lt;lineCharCount val=&quot;7&quot;/&gt;&lt;/TableIndex&gt;&lt;TableIndex row=&quot;2&quot; col=&quot;1&quot;&gt;&lt;linesCount val=&quot;11&quot;/&gt;&lt;lineCharCount val=&quot;21&quot;/&gt;&lt;lineCharCount val=&quot;27&quot;/&gt;&lt;lineCharCount val=&quot;22&quot;/&gt;&lt;lineCharCount val=&quot;13&quot;/&gt;&lt;lineCharCount val=&quot;16&quot;/&gt;&lt;lineCharCount val=&quot;23&quot;/&gt;&lt;lineCharCount val=&quot;24&quot;/&gt;&lt;lineCharCount val=&quot;22&quot;/&gt;&lt;lineCharCount val=&quot;27&quot;/&gt;&lt;lineCharCount val=&quot;20&quot;/&gt;&lt;lineCharCount val=&quot;11&quot;/&gt;&lt;/TableIndex&gt;&lt;TableIndex row=&quot;2&quot; col=&quot;2&quot;&gt;&lt;linesCount val=&quot;8&quot;/&gt;&lt;lineCharCount val=&quot;14&quot;/&gt;&lt;lineCharCount val=&quot;26&quot;/&gt;&lt;lineCharCount val=&quot;26&quot;/&gt;&lt;lineCharCount val=&quot;19&quot;/&gt;&lt;lineCharCount val=&quot;14&quot;/&gt;&lt;lineCharCount val=&quot;15&quot;/&gt;&lt;lineCharCount val=&quot;22&quot;/&gt;&lt;lineCharCount val=&quot;14&quot;/&gt;&lt;/TableIndex&gt;&lt;TableIndex row=&quot;2&quot; col=&quot;3&quot;&gt;&lt;linesCount val=&quot;8&quot;/&gt;&lt;lineCharCount val=&quot;22&quot;/&gt;&lt;lineCharCount val=&quot;13&quot;/&gt;&lt;lineCharCount val=&quot;21&quot;/&gt;&lt;lineCharCount val=&quot;8&quot;/&gt;&lt;lineCharCount val=&quot;22&quot;/&gt;&lt;lineCharCount val=&quot;22&quot;/&gt;&lt;lineCharCount val=&quot;20&quot;/&gt;&lt;lineCharCount val=&quot;15&quot;/&gt;&lt;/TableIndex&gt;&lt;/ShapeText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0&quot;/&gt;&lt;/TableIndex&gt;&lt;/ShapeText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0&quot;/&gt;&lt;/TableIndex&gt;&lt;/ShapeTextInfo&gt;"/>
</p:tagLst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218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RQM Travel Reimbursement Policies</vt:lpstr>
      <vt:lpstr>Understanding Per Diem</vt:lpstr>
      <vt:lpstr>Hotels, Flights, and Rental Cars</vt:lpstr>
      <vt:lpstr>Incidental Expenses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Diane</dc:creator>
  <cp:lastModifiedBy>William Everhart</cp:lastModifiedBy>
  <cp:revision>31</cp:revision>
  <dcterms:created xsi:type="dcterms:W3CDTF">2017-12-16T17:56:35Z</dcterms:created>
  <dcterms:modified xsi:type="dcterms:W3CDTF">2018-12-27T15:33:40Z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DC044D54-07FE-4E59-84F1-9810BDA40F31</vt:lpwstr>
  </property>
  <property fmtid="{D5CDD505-2E9C-101B-9397-08002B2CF9AE}" pid="3" name="ArticulatePath">
    <vt:lpwstr>Presentation1</vt:lpwstr>
  </property>
</Properties>
</file>